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sldIdLst>
    <p:sldId id="263" r:id="rId4"/>
    <p:sldId id="268" r:id="rId5"/>
    <p:sldId id="269" r:id="rId6"/>
    <p:sldId id="270" r:id="rId7"/>
    <p:sldId id="271" r:id="rId8"/>
    <p:sldId id="272" r:id="rId9"/>
    <p:sldId id="265" r:id="rId10"/>
    <p:sldId id="267" r:id="rId11"/>
    <p:sldId id="273" r:id="rId12"/>
    <p:sldId id="274" r:id="rId13"/>
    <p:sldId id="256" r:id="rId14"/>
    <p:sldId id="257" r:id="rId15"/>
    <p:sldId id="258" r:id="rId16"/>
    <p:sldId id="261" r:id="rId17"/>
    <p:sldId id="262" r:id="rId18"/>
    <p:sldId id="259" r:id="rId19"/>
    <p:sldId id="260" r:id="rId20"/>
    <p:sldId id="264" r:id="rId21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木村 梨乃" initials="木村" lastIdx="1" clrIdx="0">
    <p:extLst>
      <p:ext uri="{19B8F6BF-5375-455C-9EA6-DF929625EA0E}">
        <p15:presenceInfo xmlns:p15="http://schemas.microsoft.com/office/powerpoint/2012/main" userId="S-1-5-21-1724780085-637815789-1701975563-8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1A9DF"/>
    <a:srgbClr val="FF4A4F"/>
    <a:srgbClr val="FE4B51"/>
    <a:srgbClr val="80983C"/>
    <a:srgbClr val="53D2FF"/>
    <a:srgbClr val="FF6699"/>
    <a:srgbClr val="F7BCC6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4" autoAdjust="0"/>
  </p:normalViewPr>
  <p:slideViewPr>
    <p:cSldViewPr>
      <p:cViewPr varScale="1">
        <p:scale>
          <a:sx n="84" d="100"/>
          <a:sy n="84" d="100"/>
        </p:scale>
        <p:origin x="14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21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30DB5-33F2-485F-8796-28CB0F76C7E9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F68DA-675E-49A3-BED4-4B4E548F69A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11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68DA-675E-49A3-BED4-4B4E548F69A7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28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68DA-675E-49A3-BED4-4B4E548F69A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369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68DA-675E-49A3-BED4-4B4E548F69A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69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F332-D847-4DC1-9386-CC529F89502E}" type="datetimeFigureOut">
              <a:rPr kumimoji="1" lang="ja-JP" altLang="en-US" smtClean="0"/>
              <a:pPr/>
              <a:t>2025/1/16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2669-E5D0-4B2F-9DDA-48D9A937C1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52950" cy="6858000"/>
          </a:xfrm>
          <a:prstGeom prst="rect">
            <a:avLst/>
          </a:prstGeom>
        </p:spPr>
      </p:pic>
      <p:pic>
        <p:nvPicPr>
          <p:cNvPr id="3" name="図 2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6093296"/>
            <a:ext cx="1850961" cy="50405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587680" y="545962"/>
            <a:ext cx="44401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将来役に立つ</a:t>
            </a:r>
            <a:endParaRPr lang="ja-JP" altLang="en-US" sz="5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32808" y="1383056"/>
            <a:ext cx="32363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保険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52077" y="2852936"/>
            <a:ext cx="31977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のお仕事</a:t>
            </a:r>
            <a:endParaRPr lang="ja-JP" altLang="en-US" sz="5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32040" y="4149080"/>
            <a:ext cx="376096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70479" y="4150821"/>
            <a:ext cx="3760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●高時給で稼げる</a:t>
            </a:r>
            <a:endParaRPr lang="ja-JP" alt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32040" y="5085184"/>
            <a:ext cx="376096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870479" y="5086925"/>
            <a:ext cx="3877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●交通費別途支給</a:t>
            </a:r>
            <a:endParaRPr lang="ja-JP" alt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36512" y="-1095"/>
            <a:ext cx="9180512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-21677" y="6813376"/>
            <a:ext cx="9180512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108520" y="6092"/>
            <a:ext cx="144016" cy="68295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9108504" y="-16220"/>
            <a:ext cx="144016" cy="68295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" y="332656"/>
            <a:ext cx="1555346" cy="99347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26" y="324001"/>
            <a:ext cx="1578178" cy="10100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00" y="361512"/>
            <a:ext cx="1517188" cy="9691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1512"/>
            <a:ext cx="1548815" cy="9893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66" y="332656"/>
            <a:ext cx="1575914" cy="10066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" y="5524493"/>
            <a:ext cx="1533275" cy="99954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26" y="5524493"/>
            <a:ext cx="1546425" cy="10081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00" y="5543497"/>
            <a:ext cx="1559898" cy="10168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46" y="5525209"/>
            <a:ext cx="1614459" cy="10524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24493"/>
            <a:ext cx="1614459" cy="1052463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0" y="197743"/>
            <a:ext cx="251520" cy="65339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892424" y="130324"/>
            <a:ext cx="251520" cy="65339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80151" y="1508163"/>
            <a:ext cx="718364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3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交通費</a:t>
            </a:r>
            <a:endParaRPr lang="en-US" altLang="ja-JP" sz="1300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10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手当支給</a:t>
            </a:r>
            <a:endParaRPr lang="ja-JP" altLang="en-US" sz="110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7" name="図 16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8700" y="4726636"/>
            <a:ext cx="787756" cy="7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5373216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時給</a:t>
            </a:r>
            <a:endParaRPr kumimoji="1"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6748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呉服町</a:t>
            </a:r>
            <a:r>
              <a:rPr kumimoji="1" lang="ja-JP" alt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駅チカ</a:t>
            </a:r>
            <a:endParaRPr kumimoji="1" lang="ja-JP" altLang="en-US" sz="6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79600" y="188728"/>
            <a:ext cx="792000" cy="792000"/>
            <a:chOff x="539552" y="1340768"/>
            <a:chExt cx="1872208" cy="1872208"/>
          </a:xfrm>
        </p:grpSpPr>
        <p:sp>
          <p:nvSpPr>
            <p:cNvPr id="7" name="円/楕円 6"/>
            <p:cNvSpPr/>
            <p:nvPr/>
          </p:nvSpPr>
          <p:spPr>
            <a:xfrm>
              <a:off x="539552" y="1340768"/>
              <a:ext cx="1872208" cy="187220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" name="図 5" descr="電車、駅のマーク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1700808"/>
              <a:ext cx="1147192" cy="1147192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971600" y="1312892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週</a:t>
            </a:r>
            <a:r>
              <a:rPr lang="en-US" altLang="ja-JP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ja-JP" alt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日～</a:t>
            </a:r>
            <a:endParaRPr kumimoji="1" lang="ja-JP" altLang="en-US" sz="6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2492896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ja-JP" alt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時間～</a:t>
            </a:r>
            <a:endParaRPr kumimoji="1" lang="ja-JP" altLang="en-US" sz="6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753428">
            <a:off x="5370611" y="4902256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日払い</a:t>
            </a:r>
            <a:r>
              <a:rPr kumimoji="1" lang="en-US" altLang="ja-JP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</a:t>
            </a:r>
            <a:endParaRPr kumimoji="1" lang="ja-JP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79600" y="1412864"/>
            <a:ext cx="792000" cy="792000"/>
            <a:chOff x="1835696" y="2132856"/>
            <a:chExt cx="1512168" cy="1512168"/>
          </a:xfrm>
        </p:grpSpPr>
        <p:sp>
          <p:nvSpPr>
            <p:cNvPr id="14" name="円/楕円 13"/>
            <p:cNvSpPr/>
            <p:nvPr/>
          </p:nvSpPr>
          <p:spPr>
            <a:xfrm>
              <a:off x="1835696" y="213285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 descr="カレンダーのフリーアイコン1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3728" y="2420888"/>
              <a:ext cx="936104" cy="936104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179600" y="2637000"/>
            <a:ext cx="792000" cy="792000"/>
            <a:chOff x="1619672" y="1196752"/>
            <a:chExt cx="1296144" cy="1296144"/>
          </a:xfrm>
        </p:grpSpPr>
        <p:sp>
          <p:nvSpPr>
            <p:cNvPr id="16" name="円/楕円 15"/>
            <p:cNvSpPr/>
            <p:nvPr/>
          </p:nvSpPr>
          <p:spPr>
            <a:xfrm>
              <a:off x="1619672" y="1196752"/>
              <a:ext cx="1296144" cy="12961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 descr="時間経過のアイコン 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5696" y="1412776"/>
              <a:ext cx="858111" cy="858112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2411760" y="5226784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1120</a:t>
            </a:r>
            <a:r>
              <a:rPr lang="ja-JP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円</a:t>
            </a:r>
            <a:endParaRPr kumimoji="1"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4" name="AutoShape 2" descr="アスペイワー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20" name="図 1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6309320"/>
            <a:ext cx="1422221" cy="3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484784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chemeClr val="accent1"/>
                </a:solidFill>
                <a:latin typeface="BIZ UDPゴシック" pitchFamily="50" charset="-128"/>
                <a:ea typeface="BIZ UDPゴシック" pitchFamily="50" charset="-128"/>
              </a:rPr>
              <a:t>海</a:t>
            </a:r>
            <a:r>
              <a:rPr kumimoji="1" lang="ja-JP" altLang="en-US" sz="4800" dirty="0" smtClean="0">
                <a:solidFill>
                  <a:schemeClr val="bg1"/>
                </a:solidFill>
                <a:latin typeface="BIZ UDPゴシック" pitchFamily="50" charset="-128"/>
                <a:ea typeface="BIZ UDPゴシック" pitchFamily="50" charset="-128"/>
              </a:rPr>
              <a:t>近くの</a:t>
            </a:r>
            <a:endParaRPr kumimoji="1" lang="en-US" altLang="ja-JP" sz="4800" dirty="0" smtClean="0">
              <a:solidFill>
                <a:schemeClr val="bg1"/>
              </a:solidFill>
              <a:latin typeface="BIZ UDPゴシック" pitchFamily="50" charset="-128"/>
              <a:ea typeface="BIZ UDPゴシック" pitchFamily="50" charset="-128"/>
            </a:endParaRPr>
          </a:p>
          <a:p>
            <a:r>
              <a:rPr kumimoji="1" lang="ja-JP" altLang="en-US" sz="4800" dirty="0" smtClean="0">
                <a:solidFill>
                  <a:schemeClr val="bg1"/>
                </a:solidFill>
                <a:latin typeface="BIZ UDPゴシック" pitchFamily="50" charset="-128"/>
                <a:ea typeface="BIZ UDPゴシック" pitchFamily="50" charset="-128"/>
              </a:rPr>
              <a:t>オフィスで</a:t>
            </a:r>
            <a:endParaRPr lang="en-US" altLang="ja-JP" sz="4800" dirty="0" smtClean="0">
              <a:solidFill>
                <a:schemeClr val="bg1"/>
              </a:solidFill>
              <a:latin typeface="BIZ UDPゴシック" pitchFamily="50" charset="-128"/>
              <a:ea typeface="BIZ UDPゴシック" pitchFamily="50" charset="-128"/>
            </a:endParaRPr>
          </a:p>
          <a:p>
            <a:r>
              <a:rPr kumimoji="1" lang="ja-JP" altLang="en-US" sz="9600" dirty="0" smtClean="0">
                <a:solidFill>
                  <a:srgbClr val="FF6699"/>
                </a:solidFill>
                <a:latin typeface="BIZ UDPゴシック" pitchFamily="50" charset="-128"/>
                <a:ea typeface="BIZ UDPゴシック" pitchFamily="50" charset="-128"/>
              </a:rPr>
              <a:t>事務</a:t>
            </a:r>
            <a:r>
              <a:rPr kumimoji="1" lang="ja-JP" altLang="en-US" sz="4800" dirty="0" smtClean="0">
                <a:solidFill>
                  <a:schemeClr val="bg1"/>
                </a:solidFill>
                <a:latin typeface="BIZ UDPゴシック" pitchFamily="50" charset="-128"/>
                <a:ea typeface="BIZ UDPゴシック" pitchFamily="50" charset="-128"/>
              </a:rPr>
              <a:t>のお仕事</a:t>
            </a:r>
            <a:endParaRPr kumimoji="1" lang="ja-JP" altLang="en-US" sz="4800" dirty="0">
              <a:solidFill>
                <a:schemeClr val="bg1"/>
              </a:solidFill>
              <a:latin typeface="BIZ UDPゴシック" pitchFamily="50" charset="-128"/>
              <a:ea typeface="BIZ UDP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90872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bg1"/>
                </a:solidFill>
              </a:rPr>
              <a:t>＼　高時給　／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pic>
        <p:nvPicPr>
          <p:cNvPr id="8" name="図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6309320"/>
            <a:ext cx="1422221" cy="3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08024" y="1268760"/>
            <a:ext cx="5472088" cy="547208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2780928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時給</a:t>
            </a:r>
            <a:r>
              <a:rPr kumimoji="1" lang="en-US" altLang="ja-JP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1300</a:t>
            </a:r>
            <a:r>
              <a:rPr kumimoji="1"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円</a:t>
            </a:r>
            <a:endParaRPr kumimoji="1" lang="en-US" altLang="ja-JP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  <a:p>
            <a:pPr algn="ctr"/>
            <a:r>
              <a:rPr lang="en-US" altLang="ja-JP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+</a:t>
            </a:r>
          </a:p>
          <a:p>
            <a:pPr algn="ctr"/>
            <a:r>
              <a:rPr kumimoji="1"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交通費分手当</a:t>
            </a:r>
            <a:endParaRPr kumimoji="1" lang="ja-JP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23528" y="1485264"/>
            <a:ext cx="5112568" cy="51120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86" name="AutoShape 2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88" name="AutoShape 4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90" name="AutoShape 6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92" name="AutoShape 8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" name="図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877272"/>
            <a:ext cx="784101" cy="89611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21014595">
            <a:off x="41250" y="33567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6</a:t>
            </a:r>
            <a:r>
              <a:rPr kumimoji="1" lang="ja-JP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月</a:t>
            </a:r>
            <a:r>
              <a:rPr kumimoji="1"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START</a:t>
            </a:r>
            <a:endParaRPr kumimoji="1" lang="ja-JP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483768" y="260648"/>
            <a:ext cx="6480000" cy="648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15816" y="1628800"/>
            <a:ext cx="56886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時給</a:t>
            </a:r>
            <a:r>
              <a:rPr kumimoji="1" lang="en-US" altLang="ja-JP" sz="6600" b="1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1380</a:t>
            </a:r>
            <a:r>
              <a:rPr kumimoji="1" lang="ja-JP" altLang="en-US" sz="6600" b="1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円</a:t>
            </a:r>
            <a:endParaRPr kumimoji="1" lang="en-US" altLang="ja-JP" sz="6600" b="1" dirty="0" smtClean="0">
              <a:ln w="317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  <a:p>
            <a:pPr algn="ctr"/>
            <a:r>
              <a:rPr lang="en-US" altLang="ja-JP" sz="6600" b="1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+</a:t>
            </a:r>
          </a:p>
          <a:p>
            <a:pPr algn="ctr"/>
            <a:r>
              <a:rPr kumimoji="1" lang="ja-JP" altLang="en-US" sz="6600" b="1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交通費分手当</a:t>
            </a:r>
            <a:endParaRPr kumimoji="1" lang="en-US" altLang="ja-JP" sz="6600" b="1" dirty="0" smtClean="0">
              <a:ln w="317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  <a:p>
            <a:pPr algn="ctr"/>
            <a:endParaRPr lang="en-US" altLang="ja-JP" sz="1400" b="1" dirty="0">
              <a:ln w="317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  <a:p>
            <a:pPr algn="ctr"/>
            <a:r>
              <a:rPr lang="en-US" altLang="ja-JP" sz="5400" b="1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[</a:t>
            </a:r>
            <a:r>
              <a:rPr lang="ja-JP" altLang="en-US" sz="5400" b="1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土日祝休み</a:t>
            </a:r>
            <a:r>
              <a:rPr lang="en-US" altLang="ja-JP" sz="5400" b="1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]</a:t>
            </a:r>
            <a:endParaRPr kumimoji="1" lang="ja-JP" altLang="en-US" sz="5400" b="1" dirty="0">
              <a:ln w="317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699792" y="404664"/>
            <a:ext cx="6120000" cy="612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86" name="AutoShape 2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88" name="AutoShape 4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90" name="AutoShape 6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92" name="AutoShape 8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" name="図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05264"/>
            <a:ext cx="784101" cy="89611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20781497">
            <a:off x="44222" y="223715"/>
            <a:ext cx="5340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★短期★</a:t>
            </a:r>
            <a:endParaRPr kumimoji="1" lang="ja-JP" altLang="en-US" sz="8000" dirty="0">
              <a:ln w="3175" cmpd="sng">
                <a:solidFill>
                  <a:schemeClr val="tx2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483768" y="378000"/>
            <a:ext cx="6480000" cy="648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15816" y="1700808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時給</a:t>
            </a:r>
            <a:r>
              <a:rPr kumimoji="1" lang="en-US" altLang="ja-JP" sz="66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1300</a:t>
            </a:r>
            <a:r>
              <a:rPr kumimoji="1" lang="ja-JP" altLang="en-US" sz="66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円</a:t>
            </a:r>
            <a:endParaRPr kumimoji="1" lang="en-US" altLang="ja-JP" sz="6600" dirty="0" smtClean="0">
              <a:ln w="317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  <a:p>
            <a:pPr algn="ctr"/>
            <a:r>
              <a:rPr lang="en-US" altLang="ja-JP" sz="66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+</a:t>
            </a:r>
          </a:p>
          <a:p>
            <a:pPr algn="ctr"/>
            <a:r>
              <a:rPr kumimoji="1" lang="ja-JP" altLang="en-US" sz="6600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交通費分手当</a:t>
            </a:r>
            <a:endParaRPr kumimoji="1" lang="en-US" altLang="ja-JP" sz="6600" dirty="0" smtClean="0">
              <a:ln w="317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  <a:p>
            <a:pPr algn="ctr"/>
            <a:r>
              <a:rPr kumimoji="1" lang="en-US" altLang="ja-JP" sz="14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 </a:t>
            </a:r>
          </a:p>
          <a:p>
            <a:pPr algn="ctr"/>
            <a:endParaRPr kumimoji="1" lang="en-US" altLang="ja-JP" sz="1400" dirty="0" smtClean="0">
              <a:ln w="317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  <a:p>
            <a:pPr algn="ctr"/>
            <a:r>
              <a:rPr lang="en-US" altLang="ja-JP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in</a:t>
            </a:r>
            <a:r>
              <a:rPr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百道</a:t>
            </a:r>
            <a:endParaRPr kumimoji="1" lang="ja-JP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699792" y="549360"/>
            <a:ext cx="6120000" cy="612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86" name="AutoShape 2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88" name="AutoShape 4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90" name="AutoShape 6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392" name="AutoShape 8" descr="アスペイワーク スタッフ専用マイペ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" name="図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05264"/>
            <a:ext cx="784101" cy="89611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21014595">
            <a:off x="-133879" y="283723"/>
            <a:ext cx="436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 </a:t>
            </a:r>
            <a:r>
              <a:rPr lang="en-US" altLang="ja-JP" sz="5400" dirty="0" smtClean="0">
                <a:ln w="317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7</a:t>
            </a:r>
            <a:r>
              <a:rPr lang="ja-JP" altLang="en-US" sz="5400" dirty="0" smtClean="0">
                <a:ln w="317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月</a:t>
            </a:r>
            <a:r>
              <a:rPr kumimoji="1" lang="en-US" altLang="ja-JP" sz="5400" dirty="0" smtClean="0">
                <a:ln w="317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Z UDPゴシック" pitchFamily="50" charset="-128"/>
                <a:ea typeface="BIZ UDPゴシック" pitchFamily="50" charset="-128"/>
              </a:rPr>
              <a:t>START</a:t>
            </a:r>
            <a:endParaRPr kumimoji="1" lang="ja-JP" altLang="en-US" sz="5400" dirty="0">
              <a:ln w="317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Z UDPゴシック" pitchFamily="50" charset="-128"/>
              <a:ea typeface="BIZ UDP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 rot="20969953">
            <a:off x="22455" y="-17016"/>
            <a:ext cx="144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ガ</a:t>
            </a:r>
            <a:endParaRPr kumimoji="1" lang="ja-JP" altLang="en-US" sz="1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33265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ッ</a:t>
            </a:r>
            <a:endParaRPr kumimoji="1" lang="ja-JP" alt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1840" y="33265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リ</a:t>
            </a:r>
            <a:endParaRPr kumimoji="1" lang="ja-JP" alt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-9939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ツ</a:t>
            </a:r>
            <a:endParaRPr kumimoji="1" lang="ja-JP" alt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484784"/>
            <a:ext cx="187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稼</a:t>
            </a:r>
            <a:endParaRPr kumimoji="1" lang="ja-JP" altLang="en-US" sz="15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3728" y="206084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げ</a:t>
            </a:r>
            <a:endParaRPr kumimoji="1" lang="ja-JP" alt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5856" y="206084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る</a:t>
            </a:r>
            <a:endParaRPr kumimoji="1" lang="ja-JP" alt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4151402"/>
            <a:ext cx="18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0" b="1" dirty="0" smtClean="0">
                <a:solidFill>
                  <a:schemeClr val="accent2">
                    <a:lumMod val="50000"/>
                  </a:schemeClr>
                </a:solidFill>
              </a:rPr>
              <a:t>時給</a:t>
            </a:r>
            <a:endParaRPr kumimoji="1" lang="ja-JP" altLang="en-US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6512" y="4320966"/>
            <a:ext cx="49685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1200</a:t>
            </a:r>
            <a:endParaRPr kumimoji="1" lang="ja-JP" altLang="en-US" sz="170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5976" y="486916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円</a:t>
            </a:r>
            <a:r>
              <a:rPr lang="en-US" altLang="ja-JP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altLang="ja-JP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ja-JP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以上</a:t>
            </a:r>
            <a:endParaRPr kumimoji="1" lang="ja-JP" altLang="en-US" sz="5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228184" y="4005064"/>
            <a:ext cx="2736304" cy="27363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418217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日払い</a:t>
            </a:r>
            <a:endParaRPr kumimoji="1" lang="ja-JP" altLang="en-US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8224" y="5661248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未経験</a:t>
            </a:r>
            <a:endParaRPr kumimoji="1" lang="ja-JP" altLang="en-US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871482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GS行書体" pitchFamily="66" charset="-128"/>
                <a:ea typeface="HGS行書体" pitchFamily="66" charset="-128"/>
              </a:rPr>
              <a:t>OK</a:t>
            </a:r>
            <a:endParaRPr kumimoji="1" lang="ja-JP" altLang="en-US" sz="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GS行書体" pitchFamily="66" charset="-128"/>
              <a:ea typeface="HGS行書体" pitchFamily="66" charset="-128"/>
            </a:endParaRPr>
          </a:p>
        </p:txBody>
      </p:sp>
      <p:pic>
        <p:nvPicPr>
          <p:cNvPr id="18" name="図 1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60648"/>
            <a:ext cx="1422221" cy="3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-36512" y="4320966"/>
            <a:ext cx="49685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0" b="1" dirty="0" smtClean="0">
                <a:ln w="5715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1500</a:t>
            </a:r>
            <a:endParaRPr kumimoji="1" lang="ja-JP" altLang="en-US" sz="17000" b="1" dirty="0">
              <a:ln w="57150">
                <a:solidFill>
                  <a:schemeClr val="tx2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20969953">
            <a:off x="22455" y="-17016"/>
            <a:ext cx="144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ガ</a:t>
            </a:r>
            <a:endParaRPr kumimoji="1" lang="ja-JP" altLang="en-US" sz="110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33265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ッ</a:t>
            </a:r>
            <a:endParaRPr kumimoji="1" lang="ja-JP" altLang="en-US" sz="9600" b="1" dirty="0">
              <a:ln w="18000">
                <a:solidFill>
                  <a:schemeClr val="tx2"/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1840" y="33265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リ</a:t>
            </a:r>
            <a:endParaRPr kumimoji="1" lang="ja-JP" altLang="en-US" sz="9600" b="1" dirty="0">
              <a:ln w="18000">
                <a:solidFill>
                  <a:schemeClr val="tx2"/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-9939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ツ</a:t>
            </a:r>
            <a:endParaRPr kumimoji="1" lang="ja-JP" altLang="en-US" sz="9600" b="1" dirty="0">
              <a:ln w="18000">
                <a:solidFill>
                  <a:schemeClr val="tx2"/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484784"/>
            <a:ext cx="187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稼</a:t>
            </a:r>
            <a:endParaRPr kumimoji="1" lang="ja-JP" altLang="en-US" sz="150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170080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げ</a:t>
            </a:r>
            <a:endParaRPr kumimoji="1" lang="ja-JP" altLang="en-US" sz="9600" b="1" dirty="0">
              <a:ln w="18000">
                <a:solidFill>
                  <a:schemeClr val="tx2"/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178733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る</a:t>
            </a:r>
            <a:endParaRPr kumimoji="1" lang="ja-JP" altLang="en-US" sz="9600" b="1" dirty="0">
              <a:ln w="18000">
                <a:solidFill>
                  <a:schemeClr val="tx2"/>
                </a:solidFill>
                <a:prstDash val="solid"/>
                <a:miter lim="800000"/>
              </a:ln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4151402"/>
            <a:ext cx="18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0" b="1" dirty="0" smtClean="0">
                <a:solidFill>
                  <a:schemeClr val="tx2">
                    <a:lumMod val="50000"/>
                  </a:schemeClr>
                </a:solidFill>
              </a:rPr>
              <a:t>時給</a:t>
            </a:r>
            <a:endParaRPr kumimoji="1" lang="ja-JP" altLang="en-US" sz="5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7984" y="5561364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円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228184" y="4077072"/>
            <a:ext cx="2736304" cy="27363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4208" y="4050938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  </a:t>
            </a:r>
            <a:r>
              <a:rPr lang="en-US" altLang="ja-JP" sz="5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SV</a:t>
            </a:r>
          </a:p>
          <a:p>
            <a:r>
              <a:rPr lang="ja-JP" altLang="en-US" sz="5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経験者</a:t>
            </a:r>
            <a:endParaRPr kumimoji="1" lang="ja-JP" altLang="en-US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60232" y="5445224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GS行書体" pitchFamily="66" charset="-128"/>
                <a:ea typeface="HGS行書体" pitchFamily="66" charset="-128"/>
              </a:rPr>
              <a:t>歓迎</a:t>
            </a:r>
            <a:endParaRPr kumimoji="1" lang="ja-JP" altLang="en-US" sz="66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GS行書体" pitchFamily="66" charset="-128"/>
              <a:ea typeface="HGS行書体" pitchFamily="66" charset="-128"/>
            </a:endParaRPr>
          </a:p>
        </p:txBody>
      </p:sp>
      <p:pic>
        <p:nvPicPr>
          <p:cNvPr id="18" name="図 1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60648"/>
            <a:ext cx="1422221" cy="3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707"/>
            <a:ext cx="9144000" cy="609867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81301" y="0"/>
            <a:ext cx="6981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≪紹介予定派遣≫</a:t>
            </a:r>
            <a:endParaRPr lang="ja-JP" alt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フローチャート: 結合子 4"/>
          <p:cNvSpPr/>
          <p:nvPr/>
        </p:nvSpPr>
        <p:spPr>
          <a:xfrm>
            <a:off x="611560" y="1273443"/>
            <a:ext cx="1800200" cy="1800200"/>
          </a:xfrm>
          <a:prstGeom prst="flowChartConnector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/>
          <p:cNvSpPr/>
          <p:nvPr/>
        </p:nvSpPr>
        <p:spPr>
          <a:xfrm>
            <a:off x="2791767" y="2492896"/>
            <a:ext cx="1800200" cy="1800200"/>
          </a:xfrm>
          <a:prstGeom prst="flowChartConnector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/>
          <p:cNvSpPr/>
          <p:nvPr/>
        </p:nvSpPr>
        <p:spPr>
          <a:xfrm>
            <a:off x="181201" y="3573016"/>
            <a:ext cx="1800200" cy="1800200"/>
          </a:xfrm>
          <a:prstGeom prst="flowChartConnector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6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42800"/>
            <a:ext cx="10797826" cy="720080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827584" y="836712"/>
            <a:ext cx="3888432" cy="3888432"/>
          </a:xfrm>
          <a:prstGeom prst="ellipse">
            <a:avLst/>
          </a:prstGeom>
          <a:solidFill>
            <a:srgbClr val="FF3399"/>
          </a:solidFill>
          <a:ln w="762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1740585"/>
            <a:ext cx="345479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未経験</a:t>
            </a:r>
            <a:endParaRPr kumimoji="1" lang="ja-JP" altLang="en-US" sz="85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21004" y="2815768"/>
            <a:ext cx="127470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Ｏ</a:t>
            </a:r>
            <a:endParaRPr kumimoji="1" lang="ja-JP" altLang="en-US" sz="85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85100" y="2815768"/>
            <a:ext cx="127470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Ｋ</a:t>
            </a:r>
            <a:endParaRPr kumimoji="1" lang="ja-JP" altLang="en-US" sz="85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4" name="図 1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05977"/>
            <a:ext cx="2051720" cy="5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369">
            <a:off x="5257003" y="15505"/>
            <a:ext cx="2293478" cy="22934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351">
            <a:off x="7245675" y="3546449"/>
            <a:ext cx="1889396" cy="18893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362" y="0"/>
            <a:ext cx="10293434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508104" y="1169457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経験者</a:t>
            </a:r>
            <a:endParaRPr kumimoji="1" lang="en-US" altLang="ja-JP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46610" y="2324487"/>
            <a:ext cx="403187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歓迎</a:t>
            </a:r>
            <a:endParaRPr kumimoji="1" lang="ja-JP" alt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780190"/>
            <a:ext cx="2736304" cy="7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32656"/>
            <a:ext cx="10051398" cy="669674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-27384"/>
            <a:ext cx="9144000" cy="13407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256" y="-74424"/>
            <a:ext cx="91614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Unicode MS" panose="020B0604020202020204" pitchFamily="50" charset="-128"/>
              </a:rPr>
              <a:t>地域</a:t>
            </a:r>
            <a:r>
              <a:rPr lang="ja-JP" altLang="en-US" sz="1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Unicode MS" panose="020B0604020202020204" pitchFamily="50" charset="-128"/>
              </a:rPr>
              <a:t>限定正社員</a:t>
            </a:r>
            <a:endParaRPr kumimoji="1" lang="ja-JP" altLang="en-US" sz="1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 Unicode MS" panose="020B060402020202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7504" y="2492896"/>
            <a:ext cx="3283628" cy="8940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732" y="2636912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月給</a:t>
            </a:r>
            <a:r>
              <a:rPr kumimoji="1"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Unicode MS" panose="020B0604020202020204" pitchFamily="50" charset="-128"/>
              </a:rPr>
              <a:t>20</a:t>
            </a: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万以上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7504" y="3615117"/>
            <a:ext cx="3283628" cy="8940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36244" y="4767245"/>
            <a:ext cx="3283628" cy="8940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1059" y="3729226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交通費支給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803" y="48987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長期安定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021288"/>
            <a:ext cx="7560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89" y="3356992"/>
            <a:ext cx="4449130" cy="298833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35562" y="501640"/>
            <a:ext cx="65966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レンタカー</a:t>
            </a:r>
            <a:endParaRPr kumimoji="1" lang="ja-JP" altLang="en-US" sz="10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80817" y="1869792"/>
            <a:ext cx="5339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予約受付</a:t>
            </a:r>
            <a:endParaRPr kumimoji="1" lang="ja-JP" altLang="en-US" sz="10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-72008" y="6237312"/>
            <a:ext cx="9252520" cy="620688"/>
            <a:chOff x="-72008" y="6237312"/>
            <a:chExt cx="9252520" cy="620688"/>
          </a:xfrm>
        </p:grpSpPr>
        <p:sp>
          <p:nvSpPr>
            <p:cNvPr id="27" name="正方形/長方形 26"/>
            <p:cNvSpPr/>
            <p:nvPr/>
          </p:nvSpPr>
          <p:spPr>
            <a:xfrm>
              <a:off x="-72008" y="6237312"/>
              <a:ext cx="9252520" cy="6206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0" y="6453336"/>
              <a:ext cx="8275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331640" y="6453336"/>
              <a:ext cx="172819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635896" y="6453336"/>
              <a:ext cx="172819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012160" y="6453336"/>
              <a:ext cx="172819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316416" y="6453336"/>
              <a:ext cx="8275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361832" y="378904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高時給</a:t>
            </a:r>
            <a:r>
              <a:rPr kumimoji="1"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1240</a:t>
            </a: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円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66049" y="4797152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天神駅チカ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1152128" cy="835293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>
            <a:off x="-72008" y="-27384"/>
            <a:ext cx="9252520" cy="620688"/>
            <a:chOff x="-72008" y="6237312"/>
            <a:chExt cx="9252520" cy="620688"/>
          </a:xfrm>
        </p:grpSpPr>
        <p:sp>
          <p:nvSpPr>
            <p:cNvPr id="44" name="正方形/長方形 43"/>
            <p:cNvSpPr/>
            <p:nvPr/>
          </p:nvSpPr>
          <p:spPr>
            <a:xfrm>
              <a:off x="-72008" y="6237312"/>
              <a:ext cx="9252520" cy="6206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0" y="6453336"/>
              <a:ext cx="8275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331640" y="6453336"/>
              <a:ext cx="172819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635896" y="6453336"/>
              <a:ext cx="172819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012160" y="6453336"/>
              <a:ext cx="172819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8316416" y="6453336"/>
              <a:ext cx="8275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図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152128" cy="835293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179512" y="4509120"/>
            <a:ext cx="4680520" cy="1080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95536" y="5589240"/>
            <a:ext cx="4032448" cy="1008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093" y="720080"/>
            <a:ext cx="1750403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00" y="-72008"/>
            <a:ext cx="10432828" cy="695739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211960" y="908720"/>
            <a:ext cx="4608512" cy="482453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44253" y="1002366"/>
            <a:ext cx="4320480" cy="460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二等辺三角形 4"/>
          <p:cNvSpPr/>
          <p:nvPr/>
        </p:nvSpPr>
        <p:spPr>
          <a:xfrm rot="18992237">
            <a:off x="4002477" y="817681"/>
            <a:ext cx="741547" cy="4234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/>
        </p:nvSpPr>
        <p:spPr>
          <a:xfrm rot="7945960">
            <a:off x="8331276" y="5393013"/>
            <a:ext cx="741547" cy="4234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4427984" y="1484784"/>
            <a:ext cx="2016224" cy="2166077"/>
            <a:chOff x="4427984" y="1196752"/>
            <a:chExt cx="2016224" cy="2166077"/>
          </a:xfrm>
        </p:grpSpPr>
        <p:sp>
          <p:nvSpPr>
            <p:cNvPr id="8" name="円/楕円 7"/>
            <p:cNvSpPr/>
            <p:nvPr/>
          </p:nvSpPr>
          <p:spPr>
            <a:xfrm>
              <a:off x="4427984" y="1340768"/>
              <a:ext cx="2016224" cy="20220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644008" y="1196752"/>
              <a:ext cx="1595309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0" dirty="0">
                  <a:solidFill>
                    <a:schemeClr val="bg1"/>
                  </a:solidFill>
                </a:rPr>
                <a:t>土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932040" y="2587551"/>
              <a:ext cx="9988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chemeClr val="bg1"/>
                  </a:solidFill>
                </a:rPr>
                <a:t>SAT</a:t>
              </a:r>
              <a:endParaRPr lang="ja-JP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588224" y="1556792"/>
            <a:ext cx="2016224" cy="2078973"/>
            <a:chOff x="6588224" y="1283856"/>
            <a:chExt cx="2016224" cy="2078973"/>
          </a:xfrm>
        </p:grpSpPr>
        <p:sp>
          <p:nvSpPr>
            <p:cNvPr id="11" name="円/楕円 10"/>
            <p:cNvSpPr/>
            <p:nvPr/>
          </p:nvSpPr>
          <p:spPr>
            <a:xfrm>
              <a:off x="6588224" y="1340768"/>
              <a:ext cx="2016224" cy="2022061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793115" y="1283856"/>
              <a:ext cx="1595309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0" dirty="0" smtClean="0">
                  <a:solidFill>
                    <a:schemeClr val="bg1"/>
                  </a:solidFill>
                </a:rPr>
                <a:t>日</a:t>
              </a:r>
              <a:endParaRPr lang="ja-JP" altLang="en-US" sz="110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011409" y="2587550"/>
              <a:ext cx="11705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chemeClr val="bg1"/>
                  </a:solidFill>
                </a:rPr>
                <a:t>SUN</a:t>
              </a:r>
              <a:endParaRPr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141480" y="3717032"/>
            <a:ext cx="27494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休み</a:t>
            </a:r>
          </a:p>
        </p:txBody>
      </p:sp>
      <p:pic>
        <p:nvPicPr>
          <p:cNvPr id="19" name="図 1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14" y="6156486"/>
            <a:ext cx="1883341" cy="5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3" y="0"/>
            <a:ext cx="9137088" cy="609329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5733256"/>
            <a:ext cx="9137088" cy="1124744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 rot="852224">
            <a:off x="3944201" y="353139"/>
            <a:ext cx="51283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＼事務／</a:t>
            </a:r>
            <a:endParaRPr lang="ja-JP" altLang="en-US" sz="96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4057" y="5877272"/>
            <a:ext cx="81868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～土日祝休み★交通費支給～</a:t>
            </a:r>
            <a:endParaRPr lang="ja-JP" altLang="en-US" sz="4800" b="0" cap="none" spc="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3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10043" b="-525"/>
          <a:stretch/>
        </p:blipFill>
        <p:spPr>
          <a:xfrm>
            <a:off x="49770" y="53750"/>
            <a:ext cx="9108505" cy="6768753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5" name="テキスト ボックス 4"/>
          <p:cNvSpPr txBox="1"/>
          <p:nvPr/>
        </p:nvSpPr>
        <p:spPr>
          <a:xfrm rot="20810558">
            <a:off x="135040" y="561381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主</a:t>
            </a:r>
            <a:endParaRPr kumimoji="1" lang="ja-JP" altLang="en-US" sz="160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89584">
            <a:off x="2371231" y="64480"/>
            <a:ext cx="2244525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0" b="1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婦</a:t>
            </a:r>
            <a:endParaRPr kumimoji="1" lang="ja-JP" altLang="en-US" sz="16000" b="1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398667">
            <a:off x="4427984" y="544031"/>
            <a:ext cx="30380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30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夫</a:t>
            </a:r>
            <a:r>
              <a:rPr lang="en-US" altLang="ja-JP" sz="130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30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271589">
            <a:off x="3370497" y="4384596"/>
            <a:ext cx="1980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活</a:t>
            </a:r>
            <a:endParaRPr kumimoji="1" lang="ja-JP" altLang="en-US" sz="140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1068504">
            <a:off x="5311108" y="4531942"/>
            <a:ext cx="1980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躍</a:t>
            </a:r>
            <a:endParaRPr kumimoji="1" lang="ja-JP" altLang="en-US" sz="140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45948">
            <a:off x="7194721" y="4019596"/>
            <a:ext cx="1980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中</a:t>
            </a:r>
            <a:endParaRPr kumimoji="1" lang="ja-JP" altLang="en-US" sz="140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0823945">
            <a:off x="61743" y="512544"/>
            <a:ext cx="22365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0" dirty="0" smtClean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主</a:t>
            </a:r>
            <a:endParaRPr kumimoji="1" lang="ja-JP" altLang="en-US" sz="16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89584">
            <a:off x="2295996" y="-7528"/>
            <a:ext cx="2244525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0" b="1" dirty="0" smtClean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婦</a:t>
            </a:r>
            <a:endParaRPr kumimoji="1" lang="ja-JP" altLang="en-US" sz="16000" b="1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1398667">
            <a:off x="4355663" y="456914"/>
            <a:ext cx="30380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3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夫</a:t>
            </a:r>
            <a:r>
              <a:rPr lang="en-US" altLang="ja-JP" sz="13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ja-JP" altLang="en-US" sz="13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271589">
            <a:off x="3289418" y="4295716"/>
            <a:ext cx="1980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0" dirty="0" smtClean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活</a:t>
            </a:r>
            <a:endParaRPr kumimoji="1" lang="ja-JP" altLang="en-US" sz="14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21068504">
            <a:off x="5239100" y="4499561"/>
            <a:ext cx="1980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0" dirty="0" smtClean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躍</a:t>
            </a:r>
            <a:endParaRPr kumimoji="1" lang="ja-JP" altLang="en-US" sz="14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45948">
            <a:off x="7098042" y="4000951"/>
            <a:ext cx="1980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0" dirty="0" smtClean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中</a:t>
            </a:r>
            <a:endParaRPr kumimoji="1" lang="ja-JP" altLang="en-US" sz="14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9" name="図 1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05264"/>
            <a:ext cx="784101" cy="8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75" y="-27384"/>
            <a:ext cx="10694575" cy="7125261"/>
          </a:xfrm>
          <a:prstGeom prst="rect">
            <a:avLst/>
          </a:prstGeom>
          <a:solidFill>
            <a:srgbClr val="FE4B51"/>
          </a:solidFill>
        </p:spPr>
      </p:pic>
      <p:sp>
        <p:nvSpPr>
          <p:cNvPr id="7" name="正方形/長方形 6"/>
          <p:cNvSpPr/>
          <p:nvPr/>
        </p:nvSpPr>
        <p:spPr>
          <a:xfrm>
            <a:off x="4479635" y="5485001"/>
            <a:ext cx="18473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8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 rot="16200000">
            <a:off x="-3707676" y="2996970"/>
            <a:ext cx="7948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FF00"/>
                </a:solidFill>
              </a:rPr>
              <a:t>＋*⌒★ </a:t>
            </a:r>
            <a:r>
              <a:rPr lang="ja-JP" altLang="en-US" sz="2400" dirty="0" smtClean="0">
                <a:solidFill>
                  <a:srgbClr val="FFFF00"/>
                </a:solidFill>
              </a:rPr>
              <a:t>＋*⌒★★</a:t>
            </a:r>
            <a:r>
              <a:rPr lang="ja-JP" altLang="en-US" sz="2400" dirty="0">
                <a:solidFill>
                  <a:srgbClr val="FFFF00"/>
                </a:solidFill>
              </a:rPr>
              <a:t>⌒*＋*⌒★★⌒*＋*⌒★★⌒*＋*⌒★</a:t>
            </a:r>
            <a:endParaRPr lang="ja-JP" altLang="en-US" sz="2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 rot="5400000">
            <a:off x="4903666" y="2967318"/>
            <a:ext cx="7948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＋*⌒★★</a:t>
            </a:r>
            <a:r>
              <a:rPr lang="ja-JP" altLang="en-US" sz="2400" dirty="0">
                <a:solidFill>
                  <a:srgbClr val="FFFF00"/>
                </a:solidFill>
              </a:rPr>
              <a:t>⌒*＋*⌒★★⌒*＋*⌒★★⌒*＋*⌒</a:t>
            </a:r>
            <a:r>
              <a:rPr lang="ja-JP" altLang="en-US" sz="2400" dirty="0" smtClean="0">
                <a:solidFill>
                  <a:srgbClr val="FFFF00"/>
                </a:solidFill>
              </a:rPr>
              <a:t>★</a:t>
            </a:r>
            <a:r>
              <a:rPr lang="ja-JP" altLang="en-US" sz="2400" dirty="0">
                <a:solidFill>
                  <a:srgbClr val="FFFF00"/>
                </a:solidFill>
              </a:rPr>
              <a:t> ＋*⌒★</a:t>
            </a:r>
            <a:endParaRPr lang="ja-JP" altLang="en-US" sz="2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3568" y="5313155"/>
            <a:ext cx="7840906" cy="1356205"/>
          </a:xfrm>
          <a:prstGeom prst="roundRect">
            <a:avLst/>
          </a:prstGeom>
          <a:solidFill>
            <a:srgbClr val="FF3399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981305" y="5301208"/>
            <a:ext cx="7366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＼扶養内</a:t>
            </a:r>
            <a:r>
              <a:rPr lang="ja-JP" altLang="en-US" sz="8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勤務</a:t>
            </a:r>
            <a:r>
              <a:rPr lang="ja-JP" altLang="en-US" sz="8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／</a:t>
            </a:r>
            <a:endParaRPr lang="ja-JP" altLang="en-US" sz="8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雲形吹き出し 15"/>
          <p:cNvSpPr/>
          <p:nvPr/>
        </p:nvSpPr>
        <p:spPr>
          <a:xfrm rot="20169902" flipH="1">
            <a:off x="1201405" y="599868"/>
            <a:ext cx="2849873" cy="1586891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20304212">
            <a:off x="1224848" y="752913"/>
            <a:ext cx="28803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お仕事</a:t>
            </a:r>
            <a:endParaRPr lang="en-US" altLang="ja-JP" sz="3200" b="0" cap="none" spc="0" dirty="0" smtClean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3200" b="0" cap="none" spc="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頑張ってね😊</a:t>
            </a:r>
            <a:endParaRPr lang="ja-JP" altLang="en-US" sz="32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図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576" y="4767238"/>
            <a:ext cx="1623032" cy="4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35C019D44A41D45A724D18E441F9E1C" ma:contentTypeVersion="18" ma:contentTypeDescription="新しいドキュメントを作成します。" ma:contentTypeScope="" ma:versionID="0eb2ff3c870da99f4bf74d839717dc25">
  <xsd:schema xmlns:xsd="http://www.w3.org/2001/XMLSchema" xmlns:xs="http://www.w3.org/2001/XMLSchema" xmlns:p="http://schemas.microsoft.com/office/2006/metadata/properties" xmlns:ns2="ce1cc753-4e63-46ae-9e93-c7dfcba9e671" xmlns:ns3="fbbf0846-d986-4e0d-ad4b-dd93f524425d" targetNamespace="http://schemas.microsoft.com/office/2006/metadata/properties" ma:root="true" ma:fieldsID="4ccfc552915fcc0e4f028049b66e61de" ns2:_="" ns3:_="">
    <xsd:import namespace="ce1cc753-4e63-46ae-9e93-c7dfcba9e671"/>
    <xsd:import namespace="fbbf0846-d986-4e0d-ad4b-dd93f5244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cc753-4e63-46ae-9e93-c7dfcba9e6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d5c82585-ca4f-4484-91b8-c1d7fdb338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f0846-d986-4e0d-ad4b-dd93f5244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79b55d-73b9-491c-a9f2-2ecfb63e2ed0}" ma:internalName="TaxCatchAll" ma:showField="CatchAllData" ma:web="fbbf0846-d986-4e0d-ad4b-dd93f5244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8469C-71B8-4884-8E82-34EB5AAF8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1cc753-4e63-46ae-9e93-c7dfcba9e671"/>
    <ds:schemaRef ds:uri="fbbf0846-d986-4e0d-ad4b-dd93f5244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EF1261-213D-4E9B-8E42-09BB3AA2E4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232</Words>
  <Application>Microsoft Office PowerPoint</Application>
  <PresentationFormat>画面に合わせる (4:3)</PresentationFormat>
  <Paragraphs>101</Paragraphs>
  <Slides>18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Arial Unicode MS</vt:lpstr>
      <vt:lpstr>BIZ UDPゴシック</vt:lpstr>
      <vt:lpstr>HGP創英角ｺﾞｼｯｸUB</vt:lpstr>
      <vt:lpstr>HGS行書体</vt:lpstr>
      <vt:lpstr>HGS創英角ｺﾞｼｯｸUB</vt:lpstr>
      <vt:lpstr>HGS創英角ﾎﾟｯﾌﾟ体</vt:lpstr>
      <vt:lpstr>HG創英角ﾎﾟｯﾌﾟ体</vt:lpstr>
      <vt:lpstr>ＭＳ Ｐゴシック</vt:lpstr>
      <vt:lpstr>UD デジタル 教科書体 N-B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sayako.fujita</dc:creator>
  <cp:lastModifiedBy>木村 梨乃</cp:lastModifiedBy>
  <cp:revision>116</cp:revision>
  <dcterms:created xsi:type="dcterms:W3CDTF">2023-05-26T08:04:42Z</dcterms:created>
  <dcterms:modified xsi:type="dcterms:W3CDTF">2025-01-16T06:36:21Z</dcterms:modified>
</cp:coreProperties>
</file>